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6400800" cy="4572000"/>
  <p:notesSz cx="6858000" cy="9144000"/>
  <p:embeddedFontLst>
    <p:embeddedFont>
      <p:font typeface="Arimo" panose="020B0604020202020204" charset="0"/>
      <p:regular r:id="rId3"/>
    </p:embeddedFont>
    <p:embeddedFont>
      <p:font typeface="Arimo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ibre Franklin Medium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13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forms.office.com/pages/responsepage.aspx?id=I6-jEmmnVEaEf5WPPUefSrUTT5kSb8BIjEXNQsfcryFUN1FPUTdXQ0tJV1o2SUw3UlZYUDlRTlcyRi4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3033" y="-1061464"/>
            <a:ext cx="6742739" cy="1590335"/>
            <a:chOff x="0" y="0"/>
            <a:chExt cx="3264249" cy="7699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64250" cy="769902"/>
            </a:xfrm>
            <a:custGeom>
              <a:avLst/>
              <a:gdLst/>
              <a:ahLst/>
              <a:cxnLst/>
              <a:rect l="l" t="t" r="r" b="b"/>
              <a:pathLst>
                <a:path w="3264250" h="769902">
                  <a:moveTo>
                    <a:pt x="0" y="0"/>
                  </a:moveTo>
                  <a:lnTo>
                    <a:pt x="3264250" y="0"/>
                  </a:lnTo>
                  <a:lnTo>
                    <a:pt x="3264250" y="769902"/>
                  </a:lnTo>
                  <a:lnTo>
                    <a:pt x="0" y="769902"/>
                  </a:lnTo>
                  <a:close/>
                </a:path>
              </a:pathLst>
            </a:custGeom>
            <a:solidFill>
              <a:srgbClr val="D1E3F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35383" tIns="35383" rIns="35383" bIns="35383" rtlCol="0" anchor="ctr"/>
            <a:lstStyle/>
            <a:p>
              <a:pPr algn="ctr">
                <a:lnSpc>
                  <a:spcPts val="149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23489" y="72355"/>
            <a:ext cx="3339587" cy="439318"/>
            <a:chOff x="0" y="0"/>
            <a:chExt cx="1979015" cy="2603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79014" cy="260337"/>
            </a:xfrm>
            <a:custGeom>
              <a:avLst/>
              <a:gdLst/>
              <a:ahLst/>
              <a:cxnLst/>
              <a:rect l="l" t="t" r="r" b="b"/>
              <a:pathLst>
                <a:path w="1979014" h="260337">
                  <a:moveTo>
                    <a:pt x="0" y="0"/>
                  </a:moveTo>
                  <a:lnTo>
                    <a:pt x="1979014" y="0"/>
                  </a:lnTo>
                  <a:lnTo>
                    <a:pt x="1979014" y="260337"/>
                  </a:lnTo>
                  <a:lnTo>
                    <a:pt x="0" y="260337"/>
                  </a:lnTo>
                  <a:close/>
                </a:path>
              </a:pathLst>
            </a:custGeom>
            <a:solidFill>
              <a:srgbClr val="005479"/>
            </a:solidFill>
            <a:ln w="28575">
              <a:solidFill>
                <a:srgbClr val="FFFFFF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16048" y="1705464"/>
            <a:ext cx="2706873" cy="228650"/>
            <a:chOff x="0" y="0"/>
            <a:chExt cx="943572" cy="797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43572" cy="79704"/>
            </a:xfrm>
            <a:custGeom>
              <a:avLst/>
              <a:gdLst/>
              <a:ahLst/>
              <a:cxnLst/>
              <a:rect l="l" t="t" r="r" b="b"/>
              <a:pathLst>
                <a:path w="943572" h="79704">
                  <a:moveTo>
                    <a:pt x="0" y="0"/>
                  </a:moveTo>
                  <a:lnTo>
                    <a:pt x="943572" y="0"/>
                  </a:lnTo>
                  <a:lnTo>
                    <a:pt x="943572" y="79704"/>
                  </a:lnTo>
                  <a:lnTo>
                    <a:pt x="0" y="79704"/>
                  </a:lnTo>
                  <a:close/>
                </a:path>
              </a:pathLst>
            </a:custGeom>
            <a:solidFill>
              <a:srgbClr val="D1E3F3">
                <a:alpha val="24706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9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0904" y="2487461"/>
            <a:ext cx="2948217" cy="216937"/>
            <a:chOff x="0" y="0"/>
            <a:chExt cx="1027701" cy="7562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27701" cy="75621"/>
            </a:xfrm>
            <a:custGeom>
              <a:avLst/>
              <a:gdLst/>
              <a:ahLst/>
              <a:cxnLst/>
              <a:rect l="l" t="t" r="r" b="b"/>
              <a:pathLst>
                <a:path w="1027701" h="75621">
                  <a:moveTo>
                    <a:pt x="0" y="0"/>
                  </a:moveTo>
                  <a:lnTo>
                    <a:pt x="1027701" y="0"/>
                  </a:lnTo>
                  <a:lnTo>
                    <a:pt x="1027701" y="75621"/>
                  </a:lnTo>
                  <a:lnTo>
                    <a:pt x="0" y="75621"/>
                  </a:lnTo>
                  <a:close/>
                </a:path>
              </a:pathLst>
            </a:custGeom>
            <a:solidFill>
              <a:srgbClr val="D1E3F3">
                <a:alpha val="24706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9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0904" y="3112275"/>
            <a:ext cx="4438984" cy="221311"/>
            <a:chOff x="0" y="0"/>
            <a:chExt cx="1547358" cy="771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47358" cy="77146"/>
            </a:xfrm>
            <a:custGeom>
              <a:avLst/>
              <a:gdLst/>
              <a:ahLst/>
              <a:cxnLst/>
              <a:rect l="l" t="t" r="r" b="b"/>
              <a:pathLst>
                <a:path w="1547358" h="77146">
                  <a:moveTo>
                    <a:pt x="0" y="0"/>
                  </a:moveTo>
                  <a:lnTo>
                    <a:pt x="1547358" y="0"/>
                  </a:lnTo>
                  <a:lnTo>
                    <a:pt x="1547358" y="77146"/>
                  </a:lnTo>
                  <a:lnTo>
                    <a:pt x="0" y="77146"/>
                  </a:lnTo>
                  <a:close/>
                </a:path>
              </a:pathLst>
            </a:custGeom>
            <a:solidFill>
              <a:srgbClr val="D1E3F3">
                <a:alpha val="24706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98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79415" y="3849836"/>
            <a:ext cx="488082" cy="228650"/>
            <a:chOff x="0" y="0"/>
            <a:chExt cx="170138" cy="797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138" cy="79704"/>
            </a:xfrm>
            <a:custGeom>
              <a:avLst/>
              <a:gdLst/>
              <a:ahLst/>
              <a:cxnLst/>
              <a:rect l="l" t="t" r="r" b="b"/>
              <a:pathLst>
                <a:path w="170138" h="79704">
                  <a:moveTo>
                    <a:pt x="0" y="0"/>
                  </a:moveTo>
                  <a:lnTo>
                    <a:pt x="170138" y="0"/>
                  </a:lnTo>
                  <a:lnTo>
                    <a:pt x="170138" y="79704"/>
                  </a:lnTo>
                  <a:lnTo>
                    <a:pt x="0" y="79704"/>
                  </a:lnTo>
                  <a:close/>
                </a:path>
              </a:pathLst>
            </a:custGeom>
            <a:solidFill>
              <a:srgbClr val="D1E3F3">
                <a:alpha val="24706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98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79415" y="3644168"/>
            <a:ext cx="4515371" cy="849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25"/>
              </a:lnSpc>
            </a:pPr>
            <a:endParaRPr/>
          </a:p>
          <a:p>
            <a:pPr algn="just">
              <a:lnSpc>
                <a:spcPts val="1625"/>
              </a:lnSpc>
            </a:pPr>
            <a:r>
              <a:rPr lang="en-US" sz="1365" spc="107">
                <a:solidFill>
                  <a:srgbClr val="252004"/>
                </a:solidFill>
                <a:latin typeface="Arimo Bold"/>
              </a:rPr>
              <a:t>Note:</a:t>
            </a:r>
            <a:r>
              <a:rPr lang="en-US" sz="1365" spc="107">
                <a:solidFill>
                  <a:srgbClr val="252004"/>
                </a:solidFill>
                <a:latin typeface="Arimo"/>
              </a:rPr>
              <a:t> In case there is a change of template, please update your personal email.</a:t>
            </a:r>
          </a:p>
          <a:p>
            <a:pPr algn="just">
              <a:lnSpc>
                <a:spcPts val="1863"/>
              </a:lnSpc>
            </a:pPr>
            <a:endParaRPr lang="en-US" sz="1365" spc="107">
              <a:solidFill>
                <a:srgbClr val="252004"/>
              </a:solidFill>
              <a:latin typeface="Arim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50904" y="1288363"/>
            <a:ext cx="6123611" cy="2890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25"/>
              </a:lnSpc>
            </a:pPr>
            <a:r>
              <a:rPr lang="en-US" sz="1365" spc="107" dirty="0">
                <a:solidFill>
                  <a:srgbClr val="252004"/>
                </a:solidFill>
                <a:latin typeface="Arimo"/>
              </a:rPr>
              <a:t>In search of continuous improvement, </a:t>
            </a:r>
            <a:r>
              <a:rPr lang="en-US" sz="1365" u="sng" spc="107" dirty="0">
                <a:solidFill>
                  <a:srgbClr val="252004"/>
                </a:solidFill>
                <a:latin typeface="Arimo"/>
              </a:rPr>
              <a:t>Nestlé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offers you our new </a:t>
            </a:r>
            <a:r>
              <a:rPr lang="en-US" sz="1365" spc="107" dirty="0">
                <a:solidFill>
                  <a:srgbClr val="252004"/>
                </a:solidFill>
                <a:latin typeface="Arimo Bold"/>
              </a:rPr>
              <a:t>automatic payment notification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 tool. From now on, you will be  able to receive a payment notification by e-mail.</a:t>
            </a:r>
          </a:p>
          <a:p>
            <a:pPr algn="just">
              <a:lnSpc>
                <a:spcPts val="1625"/>
              </a:lnSpc>
            </a:pPr>
            <a:endParaRPr lang="en-US" sz="1365" spc="107" dirty="0">
              <a:solidFill>
                <a:srgbClr val="252004"/>
              </a:solidFill>
              <a:latin typeface="Arimo"/>
            </a:endParaRPr>
          </a:p>
          <a:p>
            <a:pPr algn="just">
              <a:lnSpc>
                <a:spcPts val="1625"/>
              </a:lnSpc>
            </a:pPr>
            <a:r>
              <a:rPr lang="en-US" sz="1365" spc="107" dirty="0">
                <a:solidFill>
                  <a:srgbClr val="252004"/>
                </a:solidFill>
                <a:latin typeface="Arimo"/>
              </a:rPr>
              <a:t>In order to ensure the correct reception of your payments, it is essential to have a </a:t>
            </a:r>
            <a:r>
              <a:rPr lang="en-US" sz="1365" spc="107" dirty="0">
                <a:solidFill>
                  <a:srgbClr val="252004"/>
                </a:solidFill>
                <a:latin typeface="Arimo Bold"/>
              </a:rPr>
              <a:t>point of contact   </a:t>
            </a:r>
            <a:r>
              <a:rPr lang="en-US" sz="1365" spc="107" dirty="0">
                <a:solidFill>
                  <a:srgbClr val="252004"/>
                </a:solidFill>
                <a:latin typeface="Arimo"/>
              </a:rPr>
              <a:t>. This person is the one responsible for tracking payment with Nestlé.</a:t>
            </a:r>
          </a:p>
          <a:p>
            <a:pPr algn="just">
              <a:lnSpc>
                <a:spcPts val="1625"/>
              </a:lnSpc>
            </a:pPr>
            <a:endParaRPr lang="en-US" sz="1365" spc="107" dirty="0">
              <a:solidFill>
                <a:srgbClr val="252004"/>
              </a:solidFill>
              <a:latin typeface="Arimo"/>
            </a:endParaRPr>
          </a:p>
          <a:p>
            <a:pPr algn="just">
              <a:lnSpc>
                <a:spcPts val="1625"/>
              </a:lnSpc>
            </a:pPr>
            <a:r>
              <a:rPr lang="en-US" sz="1365" spc="107" dirty="0">
                <a:solidFill>
                  <a:srgbClr val="252004"/>
                </a:solidFill>
                <a:latin typeface="Arimo"/>
              </a:rPr>
              <a:t>Additionally, we invite you to generate a generic email, to guarantee the notification of long-term payments, you can also put a personal email in the </a:t>
            </a:r>
            <a:r>
              <a:rPr lang="en-US" sz="1365" spc="107">
                <a:solidFill>
                  <a:srgbClr val="252004"/>
                </a:solidFill>
                <a:latin typeface="Arimo"/>
              </a:rPr>
              <a:t>following </a:t>
            </a:r>
            <a:r>
              <a:rPr lang="en-US" sz="1365" spc="107">
                <a:solidFill>
                  <a:srgbClr val="252004"/>
                </a:solidFill>
                <a:latin typeface="Arimo"/>
                <a:hlinkClick r:id="rId2"/>
              </a:rPr>
              <a:t>form</a:t>
            </a:r>
            <a:endParaRPr lang="en-US" sz="1365" spc="107" dirty="0">
              <a:solidFill>
                <a:srgbClr val="252004"/>
              </a:solidFill>
              <a:latin typeface="Arimo"/>
            </a:endParaRPr>
          </a:p>
          <a:p>
            <a:pPr algn="just">
              <a:lnSpc>
                <a:spcPts val="1625"/>
              </a:lnSpc>
            </a:pPr>
            <a:endParaRPr lang="en-US" sz="1365" spc="107" dirty="0">
              <a:solidFill>
                <a:srgbClr val="252004"/>
              </a:solidFill>
              <a:latin typeface="Arimo"/>
            </a:endParaRPr>
          </a:p>
          <a:p>
            <a:pPr algn="just">
              <a:lnSpc>
                <a:spcPts val="1625"/>
              </a:lnSpc>
            </a:pPr>
            <a:endParaRPr lang="en-US" sz="1365" spc="107" dirty="0">
              <a:solidFill>
                <a:srgbClr val="252004"/>
              </a:solidFill>
              <a:latin typeface="Arimo"/>
            </a:endParaRPr>
          </a:p>
          <a:p>
            <a:pPr algn="just">
              <a:lnSpc>
                <a:spcPts val="1863"/>
              </a:lnSpc>
            </a:pPr>
            <a:endParaRPr lang="en-US" sz="1365" spc="107" dirty="0">
              <a:solidFill>
                <a:srgbClr val="252004"/>
              </a:solidFill>
              <a:latin typeface="Arimo"/>
            </a:endParaRPr>
          </a:p>
        </p:txBody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332162" y="23877"/>
            <a:ext cx="791277" cy="791274"/>
            <a:chOff x="0" y="0"/>
            <a:chExt cx="6350000" cy="6349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266414" t="-296932" r="-266414" b="-296932"/>
              </a:stretch>
            </a:blip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rcRect l="15837" r="15837"/>
          <a:stretch>
            <a:fillRect/>
          </a:stretch>
        </p:blipFill>
        <p:spPr>
          <a:xfrm rot="-5400000">
            <a:off x="2878633" y="-2890696"/>
            <a:ext cx="631471" cy="6412863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671082" y="100323"/>
            <a:ext cx="3086661" cy="411350"/>
            <a:chOff x="0" y="0"/>
            <a:chExt cx="1829133" cy="2437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829133" cy="243763"/>
            </a:xfrm>
            <a:custGeom>
              <a:avLst/>
              <a:gdLst/>
              <a:ahLst/>
              <a:cxnLst/>
              <a:rect l="l" t="t" r="r" b="b"/>
              <a:pathLst>
                <a:path w="1829133" h="243763">
                  <a:moveTo>
                    <a:pt x="0" y="0"/>
                  </a:moveTo>
                  <a:lnTo>
                    <a:pt x="1829133" y="0"/>
                  </a:lnTo>
                  <a:lnTo>
                    <a:pt x="1829133" y="243763"/>
                  </a:lnTo>
                  <a:lnTo>
                    <a:pt x="0" y="243763"/>
                  </a:lnTo>
                  <a:close/>
                </a:path>
              </a:pathLst>
            </a:custGeom>
            <a:solidFill>
              <a:srgbClr val="005479">
                <a:alpha val="54902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0837" y="847229"/>
            <a:ext cx="382901" cy="38290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rcRect l="15773" r="67262"/>
          <a:stretch>
            <a:fillRect/>
          </a:stretch>
        </p:blipFill>
        <p:spPr>
          <a:xfrm rot="-5400000">
            <a:off x="3110091" y="1293354"/>
            <a:ext cx="156491" cy="6400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 r="6031" b="27044"/>
          <a:stretch>
            <a:fillRect/>
          </a:stretch>
        </p:blipFill>
        <p:spPr>
          <a:xfrm>
            <a:off x="5628369" y="3663218"/>
            <a:ext cx="548231" cy="752291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1716048" y="139829"/>
            <a:ext cx="3937956" cy="675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2"/>
              </a:lnSpc>
            </a:pPr>
            <a:r>
              <a:rPr lang="en-US" sz="2249" spc="184">
                <a:solidFill>
                  <a:srgbClr val="FFFFFE"/>
                </a:solidFill>
                <a:latin typeface="Libre Franklin Medium Bold"/>
              </a:rPr>
              <a:t>¡ANNOUNCEMENT!</a:t>
            </a:r>
          </a:p>
          <a:p>
            <a:pPr>
              <a:lnSpc>
                <a:spcPts val="2632"/>
              </a:lnSpc>
            </a:pPr>
            <a:endParaRPr lang="en-US" sz="2249" spc="184">
              <a:solidFill>
                <a:srgbClr val="FFFFFE"/>
              </a:solidFill>
              <a:latin typeface="Libre Franklin Medium Bold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5702540" y="-1179"/>
            <a:ext cx="697199" cy="631471"/>
            <a:chOff x="0" y="0"/>
            <a:chExt cx="399652" cy="36197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99652" cy="361975"/>
            </a:xfrm>
            <a:custGeom>
              <a:avLst/>
              <a:gdLst/>
              <a:ahLst/>
              <a:cxnLst/>
              <a:rect l="l" t="t" r="r" b="b"/>
              <a:pathLst>
                <a:path w="399652" h="361975">
                  <a:moveTo>
                    <a:pt x="0" y="0"/>
                  </a:moveTo>
                  <a:lnTo>
                    <a:pt x="399652" y="0"/>
                  </a:lnTo>
                  <a:lnTo>
                    <a:pt x="399652" y="361975"/>
                  </a:lnTo>
                  <a:lnTo>
                    <a:pt x="0" y="361975"/>
                  </a:lnTo>
                  <a:close/>
                </a:path>
              </a:pathLst>
            </a:custGeom>
            <a:solidFill>
              <a:srgbClr val="FFFFFE">
                <a:alpha val="95686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6"/>
          <a:srcRect t="12231" b="13014"/>
          <a:stretch>
            <a:fillRect/>
          </a:stretch>
        </p:blipFill>
        <p:spPr>
          <a:xfrm>
            <a:off x="5677208" y="20767"/>
            <a:ext cx="747864" cy="570463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85026" y="2286000"/>
            <a:ext cx="242105" cy="242105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183025" y="868116"/>
            <a:ext cx="3031387" cy="21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9"/>
              </a:lnSpc>
            </a:pPr>
            <a:r>
              <a:rPr lang="en-US" sz="1538">
                <a:solidFill>
                  <a:srgbClr val="000000"/>
                </a:solidFill>
                <a:latin typeface="Arimo"/>
              </a:rPr>
              <a:t>         Dear Supplier, 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553484" y="3333586"/>
            <a:ext cx="186884" cy="186884"/>
          </a:xfrm>
          <a:prstGeom prst="rect">
            <a:avLst/>
          </a:prstGeom>
        </p:spPr>
      </p:pic>
      <p:sp>
        <p:nvSpPr>
          <p:cNvPr id="39" name="AutoShape 39"/>
          <p:cNvSpPr/>
          <p:nvPr/>
        </p:nvSpPr>
        <p:spPr>
          <a:xfrm>
            <a:off x="1018150" y="1123542"/>
            <a:ext cx="185378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069020" y="3663218"/>
            <a:ext cx="608187" cy="7557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</vt:lpstr>
      <vt:lpstr>Calibri</vt:lpstr>
      <vt:lpstr>Libre Franklin Medium Bold</vt:lpstr>
      <vt:lpstr>Arial</vt:lpstr>
      <vt:lpstr>Arimo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Squad</dc:title>
  <dc:creator>Córdova,Samantha,MX-Ciudad de México</dc:creator>
  <cp:lastModifiedBy>Katarzyna Szymanska</cp:lastModifiedBy>
  <cp:revision>5</cp:revision>
  <dcterms:created xsi:type="dcterms:W3CDTF">2006-08-16T00:00:00Z</dcterms:created>
  <dcterms:modified xsi:type="dcterms:W3CDTF">2023-03-02T11:39:44Z</dcterms:modified>
  <dc:identifier>DAFEW-Dw78U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2023-02-22T23:41:35Z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5d9474ea-15ff-4a07-af3f-eab7a9a6aadf</vt:lpwstr>
  </property>
  <property fmtid="{D5CDD505-2E9C-101B-9397-08002B2CF9AE}" pid="8" name="MSIP_Label_1ada0a2f-b917-4d51-b0d0-d418a10c8b23_ContentBits">
    <vt:lpwstr>0</vt:lpwstr>
  </property>
</Properties>
</file>